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0"/>
  </p:notesMasterIdLst>
  <p:sldIdLst>
    <p:sldId id="257" r:id="rId2"/>
    <p:sldId id="444" r:id="rId3"/>
    <p:sldId id="437" r:id="rId4"/>
    <p:sldId id="443" r:id="rId5"/>
    <p:sldId id="464" r:id="rId6"/>
    <p:sldId id="465" r:id="rId7"/>
    <p:sldId id="474" r:id="rId8"/>
    <p:sldId id="446" r:id="rId9"/>
    <p:sldId id="452" r:id="rId10"/>
    <p:sldId id="453" r:id="rId11"/>
    <p:sldId id="454" r:id="rId12"/>
    <p:sldId id="475" r:id="rId13"/>
    <p:sldId id="458" r:id="rId14"/>
    <p:sldId id="455" r:id="rId15"/>
    <p:sldId id="456" r:id="rId16"/>
    <p:sldId id="457" r:id="rId17"/>
    <p:sldId id="445" r:id="rId18"/>
    <p:sldId id="462" r:id="rId19"/>
    <p:sldId id="422" r:id="rId20"/>
    <p:sldId id="472" r:id="rId21"/>
    <p:sldId id="459" r:id="rId22"/>
    <p:sldId id="461" r:id="rId23"/>
    <p:sldId id="421" r:id="rId24"/>
    <p:sldId id="420" r:id="rId25"/>
    <p:sldId id="473" r:id="rId26"/>
    <p:sldId id="409" r:id="rId27"/>
    <p:sldId id="345" r:id="rId28"/>
    <p:sldId id="39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6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03:06:21.867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48018.5625"/>
      <inkml:brushProperty name="anchorY" value="-22407.96094"/>
      <inkml:brushProperty name="scaleFactor" value="0.5"/>
    </inkml:brush>
  </inkml:definitions>
  <inkml:trace contextRef="#ctx0" brushRef="#br0">1994 0 24575,'-23'29'0,"-4"-2"0,-15 20 0,10-18 0,-15 24 0,21-22 0,-11 8 0,-2 5 0,19-20 0,-26 30 0,26-23 0,-11 8 0,-10 14 0,16-26 0,-25 43 0,26-37 0,-9 19 0,1-1 0,8-18 0,-3 17 0,7-22 0,-19 38 0,10-23 0,2 3 0,0 1 0,1-6 0,-9 21 0,-9 4 0,15-16 0,-7-1 0,-1 1 0,4 8 0,-26 12 0,32-19 0,-27 31 0,25-35 0,-12 29 0,16-20 0,12-21 0,-24 52 0,22-52 0,-18 27 0,4 0 0,9-27 0,-23 53 0,28-59 0,-12 25 0,12-34 0,3 14 0,-3-15 0,-2 21 0,11-23 0,-10 16 0,6-11 0,-10 28 0,3-24 0,-2 18 0,9-24 0,-1 15 0,5-17 0,-5 16 0,10-24 0,-9 23 0,4-14 0,-1 15 0,-2-13 0,2 13 0,-4-10 0,4 11 0,-1-20 0,3 4 0,0 3 0,-13 23 0,10-6 0,-12 13 0,9-17 0,0-7 0,-2 22 0,2-24 0,-1 24 0,1-28 0,0 11 0,0-11 0,1 5 0,4-6 0,-3-1 0,3 7 0,-4-10 0,4 3 0,2-11 0,0-4 0,-2-11 0,-3-5 0,-1-9 0,4-1 0,2-5 0,-1 4 0,4-12 0,-4 6 0,5-7 0,0 0 0,0 0 0,0 0 0,0 0 0,0 7 0,5-5 0,-3 16 0,3-15 0,-5 15 0,0-10 0,0 0 0,0 5 0,0 1 0,0 2 0,0 9 0,0-4 0,0 0 0,0-1 0,0-1 0,0-3 0,0 9 0,0-4 0,0 6 0,0 43 0,6-6 0,-5 33 0,5-3 0,-6-26 0,5 17 0,-4-22 0,9 1 0,-9-3 0,4-10 0,1 17 0,-5-14 0,9 15 0,-8-7 0,2-10 0,-4 8 0,0 5 0,0-6 0,0 17 0,0-25 0,0 10 0,0-11 0,0 0 0,0-1 0,4-5 0,-3 5 0,3-4 0,-4 4 0,8-26 0,-1 3 0,12-20 0,7-14 0,-8 17 0,13-24 0,-5 4 0,-6 14 0,18-20 0,-29 29 0,12 0 0,-15 4 0,3 9 0,1-9 0,-1 3 0,1 1 0,0-4 0,4 4 0,-7-5 0,11 4 0,-16 2 0,11 8 0,-8-2 0,4 3 0,-1-3 0,1 3 0,-4-3 0,3 7 0,-7-7 0,6 7 0,-2-3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  <a:r>
              <a:rPr lang="en-CA" dirty="0" err="1"/>
              <a:t>Leloo</a:t>
            </a:r>
            <a:r>
              <a:rPr lang="en-CA" dirty="0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Sanjeev Kumar - Professor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Brunilda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Xhaferllari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Project Manager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Freeman – Faculty Mentor</a:t>
            </a:r>
          </a:p>
          <a:p>
            <a:pPr defTabSz="457200">
              <a:defRPr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Team: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Janvi Patel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Fangji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Scaria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Ouseph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Kurian</a:t>
            </a: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29-03-2023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for Sanjeev Kumar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Beach by Bruce County</a:t>
            </a:r>
            <a:endParaRPr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Calibri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rowd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491F4A7F-77F0-5C33-FE41-95198A49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0" y="804334"/>
            <a:ext cx="8549400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4024A2D-EDCD-BB79-620E-139907414A74}"/>
              </a:ext>
            </a:extLst>
          </p:cNvPr>
          <p:cNvSpPr/>
          <p:nvPr/>
        </p:nvSpPr>
        <p:spPr>
          <a:xfrm rot="2777917">
            <a:off x="6919111" y="248625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DB287-36C3-5ABE-4D88-34622D364E5C}"/>
              </a:ext>
            </a:extLst>
          </p:cNvPr>
          <p:cNvSpPr txBox="1"/>
          <p:nvPr/>
        </p:nvSpPr>
        <p:spPr>
          <a:xfrm>
            <a:off x="6213080" y="2174057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dog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BE5D3E6-375F-5635-6502-C4575EF456AD}"/>
              </a:ext>
            </a:extLst>
          </p:cNvPr>
          <p:cNvSpPr/>
          <p:nvPr/>
        </p:nvSpPr>
        <p:spPr>
          <a:xfrm rot="2777917">
            <a:off x="5171356" y="309569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9AB31-47E5-FC09-3740-7E52708BF09C}"/>
              </a:ext>
            </a:extLst>
          </p:cNvPr>
          <p:cNvSpPr txBox="1"/>
          <p:nvPr/>
        </p:nvSpPr>
        <p:spPr>
          <a:xfrm>
            <a:off x="4192716" y="2761380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Dog, chair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B0BF24F-8E10-AA78-4BC1-4D008D6645B6}"/>
              </a:ext>
            </a:extLst>
          </p:cNvPr>
          <p:cNvSpPr/>
          <p:nvPr/>
        </p:nvSpPr>
        <p:spPr>
          <a:xfrm rot="2777917">
            <a:off x="4858348" y="2420793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DC64580-B279-5086-380B-0965DEF94ADC}"/>
              </a:ext>
            </a:extLst>
          </p:cNvPr>
          <p:cNvSpPr/>
          <p:nvPr/>
        </p:nvSpPr>
        <p:spPr>
          <a:xfrm rot="13969375">
            <a:off x="8862402" y="2461682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2478FB4-B9A7-F8DB-2EF2-6FC975B139AA}"/>
              </a:ext>
            </a:extLst>
          </p:cNvPr>
          <p:cNvSpPr/>
          <p:nvPr/>
        </p:nvSpPr>
        <p:spPr>
          <a:xfrm rot="14044263">
            <a:off x="9745091" y="256923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63C7B-0ADD-B8D3-45EB-415C144DE005}"/>
              </a:ext>
            </a:extLst>
          </p:cNvPr>
          <p:cNvSpPr txBox="1"/>
          <p:nvPr/>
        </p:nvSpPr>
        <p:spPr>
          <a:xfrm>
            <a:off x="9639338" y="2591570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Bad</a:t>
            </a:r>
            <a:r>
              <a:rPr lang="zh-CN" altLang="en-US" sz="1100" dirty="0"/>
              <a:t> </a:t>
            </a:r>
            <a:r>
              <a:rPr lang="en-US" altLang="zh-CN" sz="1100" dirty="0"/>
              <a:t>prediction:</a:t>
            </a:r>
          </a:p>
          <a:p>
            <a:r>
              <a:rPr lang="en-US" altLang="zh-CN" sz="1100" dirty="0"/>
              <a:t>Crowding</a:t>
            </a:r>
            <a:endParaRPr lang="en-C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39151-6914-AFE4-0ABA-A5F349C60FEA}"/>
              </a:ext>
            </a:extLst>
          </p:cNvPr>
          <p:cNvSpPr txBox="1"/>
          <p:nvPr/>
        </p:nvSpPr>
        <p:spPr>
          <a:xfrm>
            <a:off x="8614208" y="2434515"/>
            <a:ext cx="11192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Bad</a:t>
            </a:r>
            <a:r>
              <a:rPr lang="zh-CN" altLang="en-US" sz="1100" dirty="0"/>
              <a:t> </a:t>
            </a:r>
            <a:r>
              <a:rPr lang="en-US" altLang="zh-CN" sz="1100" dirty="0"/>
              <a:t>annotation:</a:t>
            </a:r>
          </a:p>
          <a:p>
            <a:r>
              <a:rPr lang="en-US" altLang="zh-CN" sz="1100" dirty="0"/>
              <a:t>Crowding</a:t>
            </a:r>
            <a:endParaRPr lang="en-CN" sz="1100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4C73AB-EEE7-A195-475D-64D7CC8052C3}"/>
              </a:ext>
            </a:extLst>
          </p:cNvPr>
          <p:cNvSpPr/>
          <p:nvPr/>
        </p:nvSpPr>
        <p:spPr>
          <a:xfrm rot="2777917">
            <a:off x="2638019" y="252285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B4FFC-46B5-2535-39FF-6D7CEE147C9A}"/>
              </a:ext>
            </a:extLst>
          </p:cNvPr>
          <p:cNvSpPr txBox="1"/>
          <p:nvPr/>
        </p:nvSpPr>
        <p:spPr>
          <a:xfrm>
            <a:off x="1876659" y="2219691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BFEEF30-7322-DE02-B9BD-32FDB7E4B9F7}"/>
              </a:ext>
            </a:extLst>
          </p:cNvPr>
          <p:cNvSpPr/>
          <p:nvPr/>
        </p:nvSpPr>
        <p:spPr>
          <a:xfrm rot="2777917">
            <a:off x="3460375" y="1597895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5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rowd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22DBC9FF-C479-02CB-15E1-97C6079E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7B93B1CB-9AD4-0F33-F075-526CFA440FBD}"/>
              </a:ext>
            </a:extLst>
          </p:cNvPr>
          <p:cNvSpPr/>
          <p:nvPr/>
        </p:nvSpPr>
        <p:spPr>
          <a:xfrm rot="3612744">
            <a:off x="2930994" y="1640780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32B2166-9A3E-849D-1142-B32F991F014C}"/>
              </a:ext>
            </a:extLst>
          </p:cNvPr>
          <p:cNvSpPr/>
          <p:nvPr/>
        </p:nvSpPr>
        <p:spPr>
          <a:xfrm rot="4238120">
            <a:off x="2072613" y="1707461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9DF4B5B-746C-85B1-6048-06897CC3683B}"/>
              </a:ext>
            </a:extLst>
          </p:cNvPr>
          <p:cNvSpPr/>
          <p:nvPr/>
        </p:nvSpPr>
        <p:spPr>
          <a:xfrm rot="3612744">
            <a:off x="5546492" y="2554531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0BAA777-C4C2-DDC5-6D03-034ABAD839F3}"/>
              </a:ext>
            </a:extLst>
          </p:cNvPr>
          <p:cNvSpPr/>
          <p:nvPr/>
        </p:nvSpPr>
        <p:spPr>
          <a:xfrm rot="3612744">
            <a:off x="6061870" y="1532973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3913C81-EA55-E947-3F35-02ADC5FE50A5}"/>
              </a:ext>
            </a:extLst>
          </p:cNvPr>
          <p:cNvSpPr/>
          <p:nvPr/>
        </p:nvSpPr>
        <p:spPr>
          <a:xfrm rot="3612744">
            <a:off x="6414265" y="1326713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1934360-541A-ACA2-BD27-927E7AF8E3A7}"/>
              </a:ext>
            </a:extLst>
          </p:cNvPr>
          <p:cNvSpPr/>
          <p:nvPr/>
        </p:nvSpPr>
        <p:spPr>
          <a:xfrm rot="14545989">
            <a:off x="6868362" y="2553111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C905166-2CFE-3A6E-C257-31776E23F2DB}"/>
              </a:ext>
            </a:extLst>
          </p:cNvPr>
          <p:cNvSpPr/>
          <p:nvPr/>
        </p:nvSpPr>
        <p:spPr>
          <a:xfrm rot="9011574">
            <a:off x="8082211" y="255311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C5D762E-C7D8-F452-B49C-8538083F0ACE}"/>
              </a:ext>
            </a:extLst>
          </p:cNvPr>
          <p:cNvSpPr/>
          <p:nvPr/>
        </p:nvSpPr>
        <p:spPr>
          <a:xfrm rot="20096990">
            <a:off x="5775312" y="5516904"/>
            <a:ext cx="913335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FD2692-66C6-7EE8-FD3C-FE84FFFA7B93}"/>
              </a:ext>
            </a:extLst>
          </p:cNvPr>
          <p:cNvSpPr/>
          <p:nvPr/>
        </p:nvSpPr>
        <p:spPr>
          <a:xfrm rot="6101580">
            <a:off x="4158480" y="1721874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F038EC5-AB8C-3063-7CA8-8CCA6D6E9AA1}"/>
              </a:ext>
            </a:extLst>
          </p:cNvPr>
          <p:cNvSpPr/>
          <p:nvPr/>
        </p:nvSpPr>
        <p:spPr>
          <a:xfrm rot="12859759">
            <a:off x="3601168" y="2718838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9C52910-04FA-CDA2-78C3-4C863248C4A5}"/>
              </a:ext>
            </a:extLst>
          </p:cNvPr>
          <p:cNvSpPr/>
          <p:nvPr/>
        </p:nvSpPr>
        <p:spPr>
          <a:xfrm rot="4835963">
            <a:off x="2866038" y="2972946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2BCA426-B6DE-6648-F087-C571C0232515}"/>
              </a:ext>
            </a:extLst>
          </p:cNvPr>
          <p:cNvSpPr/>
          <p:nvPr/>
        </p:nvSpPr>
        <p:spPr>
          <a:xfrm rot="16770630">
            <a:off x="5951981" y="2332167"/>
            <a:ext cx="452038" cy="26698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960A574-53EF-7FAB-8D21-08AA39BFF058}"/>
              </a:ext>
            </a:extLst>
          </p:cNvPr>
          <p:cNvSpPr/>
          <p:nvPr/>
        </p:nvSpPr>
        <p:spPr>
          <a:xfrm rot="5237097">
            <a:off x="5267271" y="1407211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9F7CC73-6192-9FD4-29AB-A333602057D8}"/>
              </a:ext>
            </a:extLst>
          </p:cNvPr>
          <p:cNvSpPr/>
          <p:nvPr/>
        </p:nvSpPr>
        <p:spPr>
          <a:xfrm rot="6413985">
            <a:off x="5526537" y="1547769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2A1CFFA-2483-BD45-6010-0467CBE20FD9}"/>
              </a:ext>
            </a:extLst>
          </p:cNvPr>
          <p:cNvSpPr/>
          <p:nvPr/>
        </p:nvSpPr>
        <p:spPr>
          <a:xfrm rot="12141187">
            <a:off x="8261014" y="220896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8B23880-74E6-3A6B-FE1F-5AD4D8A04AC1}"/>
              </a:ext>
            </a:extLst>
          </p:cNvPr>
          <p:cNvSpPr/>
          <p:nvPr/>
        </p:nvSpPr>
        <p:spPr>
          <a:xfrm rot="3612744">
            <a:off x="6622677" y="4599253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75E55-D8A0-26DC-0CE3-C4FA0DCA18C8}"/>
              </a:ext>
            </a:extLst>
          </p:cNvPr>
          <p:cNvSpPr txBox="1"/>
          <p:nvPr/>
        </p:nvSpPr>
        <p:spPr>
          <a:xfrm>
            <a:off x="8242890" y="2336952"/>
            <a:ext cx="193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Wrong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area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of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bounding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box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B39E9E-E5DD-4DEC-C661-CC66D90A73F4}"/>
              </a:ext>
            </a:extLst>
          </p:cNvPr>
          <p:cNvSpPr/>
          <p:nvPr/>
        </p:nvSpPr>
        <p:spPr>
          <a:xfrm rot="4832287">
            <a:off x="8381867" y="1532972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89CCE-A1F7-8726-2A51-F255DA02C16A}"/>
              </a:ext>
            </a:extLst>
          </p:cNvPr>
          <p:cNvSpPr txBox="1"/>
          <p:nvPr/>
        </p:nvSpPr>
        <p:spPr>
          <a:xfrm>
            <a:off x="5575190" y="5439444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E60CE-5D8B-6DE1-CC61-2906B2A3623A}"/>
              </a:ext>
            </a:extLst>
          </p:cNvPr>
          <p:cNvSpPr txBox="1"/>
          <p:nvPr/>
        </p:nvSpPr>
        <p:spPr>
          <a:xfrm>
            <a:off x="2049010" y="1399689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9E0CEEB-A9D6-EDF9-01D0-A052E9152931}"/>
              </a:ext>
            </a:extLst>
          </p:cNvPr>
          <p:cNvSpPr/>
          <p:nvPr/>
        </p:nvSpPr>
        <p:spPr>
          <a:xfrm rot="3612744">
            <a:off x="2792497" y="2088692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26B00D-E007-97E2-76C5-4597DAF3A26F}"/>
              </a:ext>
            </a:extLst>
          </p:cNvPr>
          <p:cNvSpPr txBox="1"/>
          <p:nvPr/>
        </p:nvSpPr>
        <p:spPr>
          <a:xfrm>
            <a:off x="7948753" y="1214277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3190B3-8E18-F517-742D-6ECCE66A1FCB}"/>
              </a:ext>
            </a:extLst>
          </p:cNvPr>
          <p:cNvSpPr txBox="1"/>
          <p:nvPr/>
        </p:nvSpPr>
        <p:spPr>
          <a:xfrm>
            <a:off x="6346675" y="4291861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ECA83F-1BFC-FB09-52EA-9A05DF267523}"/>
              </a:ext>
            </a:extLst>
          </p:cNvPr>
          <p:cNvSpPr txBox="1"/>
          <p:nvPr/>
        </p:nvSpPr>
        <p:spPr>
          <a:xfrm>
            <a:off x="5774798" y="1098778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27673-9F7E-5705-FF12-47EDDAEE3C9B}"/>
              </a:ext>
            </a:extLst>
          </p:cNvPr>
          <p:cNvSpPr txBox="1"/>
          <p:nvPr/>
        </p:nvSpPr>
        <p:spPr>
          <a:xfrm>
            <a:off x="3126388" y="2814658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23D52F-A64F-3D4A-A2FC-AEC84B35DD19}"/>
              </a:ext>
            </a:extLst>
          </p:cNvPr>
          <p:cNvSpPr txBox="1"/>
          <p:nvPr/>
        </p:nvSpPr>
        <p:spPr>
          <a:xfrm>
            <a:off x="5507667" y="2272842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2264148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EBA7-DEA6-22E1-CD83-381DA22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Enlarge training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2F832-AC9C-26A3-4F31-CC75B7EF5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N" dirty="0"/>
              <a:t>ntroduce more negative samples into training/validating process</a:t>
            </a:r>
          </a:p>
        </p:txBody>
      </p:sp>
    </p:spTree>
    <p:extLst>
      <p:ext uri="{BB962C8B-B14F-4D97-AF65-F5344CB8AC3E}">
        <p14:creationId xmlns:p14="http://schemas.microsoft.com/office/powerpoint/2010/main" val="7080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ground, nature&#10;&#10;Description automatically generated">
            <a:extLst>
              <a:ext uri="{FF2B5EF4-FFF2-40B4-BE49-F238E27FC236}">
                <a16:creationId xmlns:a16="http://schemas.microsoft.com/office/drawing/2014/main" id="{8017B645-C6E9-79E5-681B-F8D8B97B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75" y="643467"/>
            <a:ext cx="9103050" cy="557106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9BD9BD9-81AF-7EB0-4F5C-2DA330700209}"/>
              </a:ext>
            </a:extLst>
          </p:cNvPr>
          <p:cNvSpPr/>
          <p:nvPr/>
        </p:nvSpPr>
        <p:spPr>
          <a:xfrm rot="9011574">
            <a:off x="4255489" y="3126801"/>
            <a:ext cx="552980" cy="3911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9BA2E-1D2E-BE51-AF6C-0C45AE5E9541}"/>
              </a:ext>
            </a:extLst>
          </p:cNvPr>
          <p:cNvSpPr txBox="1"/>
          <p:nvPr/>
        </p:nvSpPr>
        <p:spPr>
          <a:xfrm>
            <a:off x="4426129" y="2897242"/>
            <a:ext cx="2047355" cy="528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Bad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annotation:</a:t>
            </a:r>
          </a:p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Wrong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area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bounding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box</a:t>
            </a:r>
            <a:endParaRPr lang="en-CN" sz="11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3C5AD-D42E-3D7B-53C5-EA5D2EA4B57A}"/>
              </a:ext>
            </a:extLst>
          </p:cNvPr>
          <p:cNvSpPr txBox="1"/>
          <p:nvPr/>
        </p:nvSpPr>
        <p:spPr>
          <a:xfrm>
            <a:off x="7615304" y="3077013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7BA61-0D1B-9DA1-8E23-DC45CB263EE2}"/>
              </a:ext>
            </a:extLst>
          </p:cNvPr>
          <p:cNvSpPr txBox="1"/>
          <p:nvPr/>
        </p:nvSpPr>
        <p:spPr>
          <a:xfrm>
            <a:off x="2352432" y="4558777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3A4C7-98E3-CB50-875F-854054539483}"/>
              </a:ext>
            </a:extLst>
          </p:cNvPr>
          <p:cNvSpPr txBox="1"/>
          <p:nvPr/>
        </p:nvSpPr>
        <p:spPr>
          <a:xfrm>
            <a:off x="8671046" y="3557049"/>
            <a:ext cx="1129198" cy="277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Squatting girl</a:t>
            </a:r>
            <a:endParaRPr lang="en-CN" sz="1100"/>
          </a:p>
        </p:txBody>
      </p:sp>
    </p:spTree>
    <p:extLst>
      <p:ext uri="{BB962C8B-B14F-4D97-AF65-F5344CB8AC3E}">
        <p14:creationId xmlns:p14="http://schemas.microsoft.com/office/powerpoint/2010/main" val="4035181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on a beach&#10;&#10;Description automatically generated">
            <a:extLst>
              <a:ext uri="{FF2B5EF4-FFF2-40B4-BE49-F238E27FC236}">
                <a16:creationId xmlns:a16="http://schemas.microsoft.com/office/drawing/2014/main" id="{D8D71F2A-0DDD-D422-4A82-DE82AE30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0" y="804334"/>
            <a:ext cx="8549400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1B0F118-C3C3-CA7D-1DCD-E3F2F6026FF8}"/>
              </a:ext>
            </a:extLst>
          </p:cNvPr>
          <p:cNvSpPr/>
          <p:nvPr/>
        </p:nvSpPr>
        <p:spPr>
          <a:xfrm rot="14768965">
            <a:off x="5925282" y="387127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4E61-C77B-2F78-9D18-B7D3B6DB0144}"/>
              </a:ext>
            </a:extLst>
          </p:cNvPr>
          <p:cNvSpPr txBox="1"/>
          <p:nvPr/>
        </p:nvSpPr>
        <p:spPr>
          <a:xfrm>
            <a:off x="5707219" y="4261387"/>
            <a:ext cx="20580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recognized a dog as a baby squatting playing sands 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1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tanding on a beach&#10;&#10;Description automatically generated with low confidence">
            <a:extLst>
              <a:ext uri="{FF2B5EF4-FFF2-40B4-BE49-F238E27FC236}">
                <a16:creationId xmlns:a16="http://schemas.microsoft.com/office/drawing/2014/main" id="{A2FA5490-7164-0331-F888-04B0AD73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76" y="804334"/>
            <a:ext cx="9340448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24AD279-66B8-EDC8-C515-692DE0FE496B}"/>
              </a:ext>
            </a:extLst>
          </p:cNvPr>
          <p:cNvSpPr/>
          <p:nvPr/>
        </p:nvSpPr>
        <p:spPr>
          <a:xfrm rot="9011574">
            <a:off x="9032689" y="5167723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1A0FE-47D8-7F3F-0735-6540018D9347}"/>
              </a:ext>
            </a:extLst>
          </p:cNvPr>
          <p:cNvSpPr txBox="1"/>
          <p:nvPr/>
        </p:nvSpPr>
        <p:spPr>
          <a:xfrm>
            <a:off x="9193368" y="4951564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Tiny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rock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76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087023-737E-58E1-F9C9-AE582409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44" y="1157119"/>
            <a:ext cx="5288744" cy="39606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B8520-5B74-D1EA-EE6D-0E0D596C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2" y="1157118"/>
            <a:ext cx="5536869" cy="39606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C7A0D-B6E4-B91A-3000-C2188542F410}"/>
              </a:ext>
            </a:extLst>
          </p:cNvPr>
          <p:cNvSpPr txBox="1"/>
          <p:nvPr/>
        </p:nvSpPr>
        <p:spPr>
          <a:xfrm>
            <a:off x="1050578" y="5274619"/>
            <a:ext cx="1030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empty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shore</a:t>
            </a:r>
            <a:r>
              <a:rPr lang="zh-CN" altLang="en-US" dirty="0"/>
              <a:t> </a:t>
            </a:r>
            <a:r>
              <a:rPr lang="en-US" altLang="zh-CN" dirty="0"/>
              <a:t>is...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crowded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shore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inshore.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crucial</a:t>
            </a:r>
            <a:r>
              <a:rPr lang="zh-CN" altLang="en-US" dirty="0"/>
              <a:t> </a:t>
            </a:r>
            <a:r>
              <a:rPr lang="en-US" altLang="zh-CN" dirty="0"/>
              <a:t>to train a robust model.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1390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BB1F-DDBF-7ECD-F739-CC92001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2A4E0-2537-FBFC-2732-7B5E4715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317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1309A5-530B-A449-52C8-ADF9C2782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AC3C20-70E8-4D83-2FA5-B7F4B11241D7}"/>
              </a:ext>
            </a:extLst>
          </p:cNvPr>
          <p:cNvSpPr/>
          <p:nvPr/>
        </p:nvSpPr>
        <p:spPr>
          <a:xfrm>
            <a:off x="1893346" y="3044413"/>
            <a:ext cx="4001845" cy="168895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110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DE2243B-A357-01A9-D423-8847F98B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2032744"/>
            <a:ext cx="11656290" cy="2792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619D0-1360-4C50-B7A5-C5A295F8FCB5}"/>
              </a:ext>
            </a:extLst>
          </p:cNvPr>
          <p:cNvSpPr txBox="1"/>
          <p:nvPr/>
        </p:nvSpPr>
        <p:spPr>
          <a:xfrm>
            <a:off x="1177636" y="4941454"/>
            <a:ext cx="96358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The previous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false</a:t>
            </a:r>
            <a:r>
              <a:rPr lang="zh-CN" altLang="en-US" dirty="0"/>
              <a:t> </a:t>
            </a:r>
            <a:r>
              <a:rPr lang="en-US" altLang="zh-CN" dirty="0"/>
              <a:t>positives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a bird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 person.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altLang="zh-CN" dirty="0"/>
              <a:t>158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altLang="zh-CN" dirty="0"/>
              <a:t>73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err="1"/>
              <a:t>mAP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0.525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5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8AB3-208E-E359-7B4C-A96E5F4C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rchitecture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35075-493A-79D5-9A15-E79A8FAA6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4632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FEBBC9F-2EF1-3EEA-F1FF-9B76D1BB6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4" y="2032744"/>
            <a:ext cx="11656289" cy="2897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CA557-665E-760A-B2D2-62DDBCA6594F}"/>
              </a:ext>
            </a:extLst>
          </p:cNvPr>
          <p:cNvSpPr txBox="1"/>
          <p:nvPr/>
        </p:nvSpPr>
        <p:spPr>
          <a:xfrm>
            <a:off x="1177636" y="4941454"/>
            <a:ext cx="96358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Training dataset: 259, bounding boxes 8009, human density 30.9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Validation dataset: 90, bounding boxes 2676, human density 29.7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altLang="zh-CN" dirty="0"/>
              <a:t>77, bounding boxes 2266 , human density 29.4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Training result: </a:t>
            </a:r>
            <a:r>
              <a:rPr lang="en-US" altLang="zh-CN" dirty="0" err="1"/>
              <a:t>mAP</a:t>
            </a:r>
            <a:r>
              <a:rPr lang="zh-CN" altLang="en-US" dirty="0"/>
              <a:t> </a:t>
            </a:r>
            <a:r>
              <a:rPr lang="en-US" altLang="zh-CN" dirty="0"/>
              <a:t>0.477</a:t>
            </a:r>
          </a:p>
        </p:txBody>
      </p:sp>
    </p:spTree>
    <p:extLst>
      <p:ext uri="{BB962C8B-B14F-4D97-AF65-F5344CB8AC3E}">
        <p14:creationId xmlns:p14="http://schemas.microsoft.com/office/powerpoint/2010/main" val="46666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3B1B-3B86-9954-03DE-26B26F08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 validating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1A9D0-247C-531D-1B52-B136614A1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6241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E966CF-9F9A-E913-C899-4BF44C57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0298" cy="687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EF1955-F297-141C-CBA0-20373850DCBF}"/>
              </a:ext>
            </a:extLst>
          </p:cNvPr>
          <p:cNvSpPr/>
          <p:nvPr/>
        </p:nvSpPr>
        <p:spPr>
          <a:xfrm>
            <a:off x="5841402" y="3151991"/>
            <a:ext cx="1140311" cy="882127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A0E2C-EA21-056D-3346-1540B0DDB86F}"/>
              </a:ext>
            </a:extLst>
          </p:cNvPr>
          <p:cNvSpPr txBox="1"/>
          <p:nvPr/>
        </p:nvSpPr>
        <p:spPr>
          <a:xfrm>
            <a:off x="3851238" y="1936376"/>
            <a:ext cx="3851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some clues about which image to see and examine by computing image metrics.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787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A78B2A-A880-4B26-99EF-41D0F04C0847}"/>
              </a:ext>
            </a:extLst>
          </p:cNvPr>
          <p:cNvSpPr txBox="1"/>
          <p:nvPr/>
        </p:nvSpPr>
        <p:spPr>
          <a:xfrm>
            <a:off x="1177636" y="4941454"/>
            <a:ext cx="96358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of the case, the latest model shows the best accuracy than all the other candidates.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 bad case are found in this plot due to the reason of the lack of training data: the model needs a wider range of training cases to learn what are the real patterns of people.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F9A93B4-25B0-03C4-F79B-6862B633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635"/>
            <a:ext cx="12192000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468459-EB3B-C9BB-7975-43ACABA43380}"/>
              </a:ext>
            </a:extLst>
          </p:cNvPr>
          <p:cNvSpPr txBox="1"/>
          <p:nvPr/>
        </p:nvSpPr>
        <p:spPr>
          <a:xfrm>
            <a:off x="1177636" y="4941454"/>
            <a:ext cx="9635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same issue can be seen in this </a:t>
            </a:r>
            <a:r>
              <a:rPr lang="en-US" dirty="0" err="1"/>
              <a:t>mAP</a:t>
            </a:r>
            <a:r>
              <a:rPr lang="en-US" dirty="0"/>
              <a:t> score metric plot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0541CBF-538B-EA14-61F5-5A4173747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365"/>
            <a:ext cx="12192000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35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318EB-3A0A-FFDE-37CC-0504381D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845820"/>
            <a:ext cx="11658600" cy="46634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390580-A371-42A0-6930-8C2659503ECC}"/>
                  </a:ext>
                </a:extLst>
              </p14:cNvPr>
              <p14:cNvContentPartPr/>
              <p14:nvPr/>
            </p14:nvContentPartPr>
            <p14:xfrm>
              <a:off x="8557380" y="1462950"/>
              <a:ext cx="717840" cy="1282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390580-A371-42A0-6930-8C2659503E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1380" y="1426950"/>
                <a:ext cx="789480" cy="1353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D1F2DD5-0469-55CE-3DCC-5887EDC3D7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76" t="40098" r="15750" b="45524"/>
          <a:stretch/>
        </p:blipFill>
        <p:spPr>
          <a:xfrm>
            <a:off x="8916300" y="2231823"/>
            <a:ext cx="1349805" cy="851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011C9-2F12-5D6B-1CEC-38B64B5DBE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85" t="59670" r="11142" b="21571"/>
          <a:stretch/>
        </p:blipFill>
        <p:spPr>
          <a:xfrm>
            <a:off x="4782255" y="1630799"/>
            <a:ext cx="3335015" cy="9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C9971-05CC-BC4E-19F3-DCBF2F44B55B}"/>
              </a:ext>
            </a:extLst>
          </p:cNvPr>
          <p:cNvSpPr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High-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900" b="0" i="0" u="none" strike="noStrike" cap="none" spc="-10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evel</a:t>
            </a: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 Chart</a:t>
            </a:r>
            <a:endParaRPr lang="en-US" sz="5900" b="0" i="0" u="none" strike="noStrike" cap="none" spc="-1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8666" y="484632"/>
            <a:ext cx="9359882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20BF07-E67A-00BE-0813-83E0358AF2A6}"/>
              </a:ext>
            </a:extLst>
          </p:cNvPr>
          <p:cNvSpPr/>
          <p:nvPr/>
        </p:nvSpPr>
        <p:spPr>
          <a:xfrm>
            <a:off x="9141619" y="557349"/>
            <a:ext cx="391886" cy="337064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72CD-3254-2E9E-22B9-80D9BBA95BD8}"/>
              </a:ext>
            </a:extLst>
          </p:cNvPr>
          <p:cNvSpPr txBox="1"/>
          <p:nvPr/>
        </p:nvSpPr>
        <p:spPr>
          <a:xfrm>
            <a:off x="6244046" y="130629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Developing and testing models on beach data</a:t>
            </a:r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897006"/>
            <a:ext cx="6762997" cy="6600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testing.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submission.</a:t>
            </a: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C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B3682C2-B040-6A6B-59C0-9D9892FE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5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ADF4214-0054-2D09-C088-7E56E2ACC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643467" y="241018"/>
            <a:ext cx="10905066" cy="63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Annotations and Prediction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553712"/>
            <a:ext cx="7315200" cy="15566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a bad case?</a:t>
            </a:r>
          </a:p>
          <a:p>
            <a:r>
              <a:rPr lang="en-US" dirty="0"/>
              <a:t>P0: wave, birds, ground, sky</a:t>
            </a:r>
          </a:p>
          <a:p>
            <a:r>
              <a:rPr lang="en-US" dirty="0"/>
              <a:t>P1: dogs, chairs, dead-wood bringing by the storm</a:t>
            </a:r>
          </a:p>
          <a:p>
            <a:r>
              <a:rPr lang="en-US" dirty="0"/>
              <a:t>P2: rare cases, will be postponed</a:t>
            </a:r>
          </a:p>
        </p:txBody>
      </p:sp>
    </p:spTree>
    <p:extLst>
      <p:ext uri="{BB962C8B-B14F-4D97-AF65-F5344CB8AC3E}">
        <p14:creationId xmlns:p14="http://schemas.microsoft.com/office/powerpoint/2010/main" val="12430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1861072" y="1764253"/>
            <a:ext cx="1904105" cy="224834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7037295" y="3003175"/>
            <a:ext cx="2633830" cy="234337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</p:spTree>
    <p:extLst>
      <p:ext uri="{BB962C8B-B14F-4D97-AF65-F5344CB8AC3E}">
        <p14:creationId xmlns:p14="http://schemas.microsoft.com/office/powerpoint/2010/main" val="135885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0402-FB7B-E1E3-8730-27CB9B3B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N" dirty="0"/>
              <a:t>orrect labeling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D6823-0AFD-D682-A178-BA6285824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737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raffic, outdoor, street, light&#10;&#10;Description automatically generated">
            <a:extLst>
              <a:ext uri="{FF2B5EF4-FFF2-40B4-BE49-F238E27FC236}">
                <a16:creationId xmlns:a16="http://schemas.microsoft.com/office/drawing/2014/main" id="{670EE4DE-07E3-84D3-619C-62077A96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31A5395-A488-09FA-F9B4-BA5708C3E331}"/>
              </a:ext>
            </a:extLst>
          </p:cNvPr>
          <p:cNvSpPr/>
          <p:nvPr/>
        </p:nvSpPr>
        <p:spPr>
          <a:xfrm rot="9962423">
            <a:off x="9474200" y="2438400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58E9843-A489-99F4-D377-BD0863DB28A3}"/>
              </a:ext>
            </a:extLst>
          </p:cNvPr>
          <p:cNvSpPr/>
          <p:nvPr/>
        </p:nvSpPr>
        <p:spPr>
          <a:xfrm rot="11943696">
            <a:off x="10281305" y="3433036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28592-3C21-77DB-1133-C1EBBA06907C}"/>
              </a:ext>
            </a:extLst>
          </p:cNvPr>
          <p:cNvSpPr txBox="1"/>
          <p:nvPr/>
        </p:nvSpPr>
        <p:spPr>
          <a:xfrm>
            <a:off x="9905888" y="219044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annotation:</a:t>
            </a:r>
          </a:p>
          <a:p>
            <a:r>
              <a:rPr lang="en-US" sz="1200" dirty="0"/>
              <a:t>swim ring</a:t>
            </a:r>
            <a:endParaRPr lang="en-C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9D66D-1706-3B1A-1973-A1DEFAD974BC}"/>
              </a:ext>
            </a:extLst>
          </p:cNvPr>
          <p:cNvSpPr txBox="1"/>
          <p:nvPr/>
        </p:nvSpPr>
        <p:spPr>
          <a:xfrm>
            <a:off x="10235438" y="3723446"/>
            <a:ext cx="147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prediction:</a:t>
            </a:r>
          </a:p>
          <a:p>
            <a:r>
              <a:rPr lang="en-US" sz="1200" dirty="0"/>
              <a:t>swim rings</a:t>
            </a:r>
            <a:endParaRPr lang="en-CN" sz="12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F9707B8-9E45-FE61-0899-1DF1B39A6206}"/>
              </a:ext>
            </a:extLst>
          </p:cNvPr>
          <p:cNvSpPr/>
          <p:nvPr/>
        </p:nvSpPr>
        <p:spPr>
          <a:xfrm rot="3612744">
            <a:off x="2889563" y="142860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AE1A8-11F7-3F59-551D-8E9C9C0BF937}"/>
              </a:ext>
            </a:extLst>
          </p:cNvPr>
          <p:cNvSpPr txBox="1"/>
          <p:nvPr/>
        </p:nvSpPr>
        <p:spPr>
          <a:xfrm>
            <a:off x="1814325" y="1169765"/>
            <a:ext cx="1321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Missed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280B5B2-26A2-C7AD-DBBE-1520EC1BBD14}"/>
              </a:ext>
            </a:extLst>
          </p:cNvPr>
          <p:cNvSpPr/>
          <p:nvPr/>
        </p:nvSpPr>
        <p:spPr>
          <a:xfrm rot="1708688">
            <a:off x="1363673" y="2236986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FFD51-7835-89ED-E88B-DD4053A1EE60}"/>
              </a:ext>
            </a:extLst>
          </p:cNvPr>
          <p:cNvSpPr txBox="1"/>
          <p:nvPr/>
        </p:nvSpPr>
        <p:spPr>
          <a:xfrm>
            <a:off x="548728" y="1649825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prediction:</a:t>
            </a:r>
          </a:p>
          <a:p>
            <a:r>
              <a:rPr lang="en-US" altLang="zh-CN" sz="1200" dirty="0"/>
              <a:t>beach umbrella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270792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nature, orange&#10;&#10;Description automatically generated">
            <a:extLst>
              <a:ext uri="{FF2B5EF4-FFF2-40B4-BE49-F238E27FC236}">
                <a16:creationId xmlns:a16="http://schemas.microsoft.com/office/drawing/2014/main" id="{342690E6-5B91-6B0A-16C4-F8089177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621858-533B-3312-AECD-4128C88A8E09}"/>
              </a:ext>
            </a:extLst>
          </p:cNvPr>
          <p:cNvSpPr/>
          <p:nvPr/>
        </p:nvSpPr>
        <p:spPr>
          <a:xfrm rot="2777917">
            <a:off x="2548744" y="276068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2E034-A26C-0C7C-A3E8-A903389682D7}"/>
              </a:ext>
            </a:extLst>
          </p:cNvPr>
          <p:cNvSpPr txBox="1"/>
          <p:nvPr/>
        </p:nvSpPr>
        <p:spPr>
          <a:xfrm>
            <a:off x="1787384" y="2457521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F66209C-1219-ED03-6196-9B51A71DA6D6}"/>
              </a:ext>
            </a:extLst>
          </p:cNvPr>
          <p:cNvSpPr/>
          <p:nvPr/>
        </p:nvSpPr>
        <p:spPr>
          <a:xfrm rot="14795851">
            <a:off x="5969309" y="2700730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EAB88-3A5B-DB99-B501-A591DE327E9C}"/>
              </a:ext>
            </a:extLst>
          </p:cNvPr>
          <p:cNvSpPr txBox="1"/>
          <p:nvPr/>
        </p:nvSpPr>
        <p:spPr>
          <a:xfrm>
            <a:off x="5796713" y="283469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8CC1FB-E4E7-A689-A136-2D62909BABF9}"/>
              </a:ext>
            </a:extLst>
          </p:cNvPr>
          <p:cNvSpPr/>
          <p:nvPr/>
        </p:nvSpPr>
        <p:spPr>
          <a:xfrm rot="8058072">
            <a:off x="6679624" y="384558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B08F4-7A58-C93A-0D03-036B232336FB}"/>
              </a:ext>
            </a:extLst>
          </p:cNvPr>
          <p:cNvSpPr txBox="1"/>
          <p:nvPr/>
        </p:nvSpPr>
        <p:spPr>
          <a:xfrm>
            <a:off x="6681972" y="3410262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05A9414-0829-E83C-3C9C-DAE491823794}"/>
              </a:ext>
            </a:extLst>
          </p:cNvPr>
          <p:cNvSpPr/>
          <p:nvPr/>
        </p:nvSpPr>
        <p:spPr>
          <a:xfrm rot="3612744">
            <a:off x="1833104" y="1681027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29A65-DBB4-8DE7-0E08-C3AD43A0DE21}"/>
              </a:ext>
            </a:extLst>
          </p:cNvPr>
          <p:cNvSpPr txBox="1"/>
          <p:nvPr/>
        </p:nvSpPr>
        <p:spPr>
          <a:xfrm>
            <a:off x="1765573" y="1337986"/>
            <a:ext cx="1461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Missed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DEF5FF2-8E7D-0FA9-E851-A28D853C2039}"/>
              </a:ext>
            </a:extLst>
          </p:cNvPr>
          <p:cNvSpPr/>
          <p:nvPr/>
        </p:nvSpPr>
        <p:spPr>
          <a:xfrm rot="3612744">
            <a:off x="2966248" y="148296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</p:spTree>
    <p:extLst>
      <p:ext uri="{BB962C8B-B14F-4D97-AF65-F5344CB8AC3E}">
        <p14:creationId xmlns:p14="http://schemas.microsoft.com/office/powerpoint/2010/main" val="308291948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6979</TotalTime>
  <Words>544</Words>
  <Application>Microsoft Macintosh PowerPoint</Application>
  <PresentationFormat>Widescreen</PresentationFormat>
  <Paragraphs>96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Corbel</vt:lpstr>
      <vt:lpstr>Times New Roman</vt:lpstr>
      <vt:lpstr>Wingdings 2</vt:lpstr>
      <vt:lpstr>Frame</vt:lpstr>
      <vt:lpstr>PowerPoint Presentation</vt:lpstr>
      <vt:lpstr>Architecture updates</vt:lpstr>
      <vt:lpstr>PowerPoint Presentation</vt:lpstr>
      <vt:lpstr>PowerPoint Presentation</vt:lpstr>
      <vt:lpstr>Annotations and Prediction errors</vt:lpstr>
      <vt:lpstr>PowerPoint Presentation</vt:lpstr>
      <vt:lpstr>Correct labeling errors</vt:lpstr>
      <vt:lpstr>PowerPoint Presentation</vt:lpstr>
      <vt:lpstr>PowerPoint Presentation</vt:lpstr>
      <vt:lpstr>PowerPoint Presentation</vt:lpstr>
      <vt:lpstr>PowerPoint Presentation</vt:lpstr>
      <vt:lpstr>Enlarge training dataset</vt:lpstr>
      <vt:lpstr>PowerPoint Presentation</vt:lpstr>
      <vt:lpstr>PowerPoint Presentation</vt:lpstr>
      <vt:lpstr>PowerPoint Presentation</vt:lpstr>
      <vt:lpstr>PowerPoint Presentation</vt:lpstr>
      <vt:lpstr>Model training</vt:lpstr>
      <vt:lpstr>PowerPoint Presentation</vt:lpstr>
      <vt:lpstr>PowerPoint Presentation</vt:lpstr>
      <vt:lpstr>PowerPoint Presentation</vt:lpstr>
      <vt:lpstr>Model validating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francis chen</cp:lastModifiedBy>
  <cp:revision>191</cp:revision>
  <dcterms:created xsi:type="dcterms:W3CDTF">2023-02-01T02:15:55Z</dcterms:created>
  <dcterms:modified xsi:type="dcterms:W3CDTF">2023-04-05T03:08:18Z</dcterms:modified>
</cp:coreProperties>
</file>